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28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EC93879-1153-42D3-8EC7-7A3CC94658D3}"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82E1496-D8B1-4FDC-98A5-AD2561A2EE12}"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8AD3855-5B08-4570-810C-DE4498675D2C}"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5FC1B1A-3400-4A09-B018-5620D6ADA4AF}"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333EE65E-8B04-4250-B4A9-5C65F355F1A2}"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84F5881F-8E44-4F15-AB98-80B7869E49CA}"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8/30/2018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B40B886-74BB-4D5E-9EA9-584482FE40E6}" type="datetimeFigureOut">
              <a:rPr lang="en-US" dirty="0"/>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B8E44C4-3D72-4D6E-86A4-F5491DC49E6D}"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6B8EA14-E6AC-4B59-973C-7A06B0EDE3E3}" type="datetimeFigureOut">
              <a:rPr lang="en-US" dirty="0"/>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8/30/2018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BA56E-9668-4BD6-AA57-10D38EB621A0}"/>
              </a:ext>
            </a:extLst>
          </p:cNvPr>
          <p:cNvSpPr>
            <a:spLocks noGrp="1"/>
          </p:cNvSpPr>
          <p:nvPr>
            <p:ph type="ctrTitle"/>
          </p:nvPr>
        </p:nvSpPr>
        <p:spPr/>
        <p:txBody>
          <a:bodyPr/>
          <a:lstStyle/>
          <a:p>
            <a:r>
              <a:rPr lang="it-IT" dirty="0"/>
              <a:t>3 </a:t>
            </a:r>
            <a:r>
              <a:rPr lang="it-IT" dirty="0" err="1"/>
              <a:t>Attractions</a:t>
            </a:r>
            <a:r>
              <a:rPr lang="it-IT" dirty="0"/>
              <a:t> in Bologna!</a:t>
            </a:r>
          </a:p>
        </p:txBody>
      </p:sp>
      <p:sp>
        <p:nvSpPr>
          <p:cNvPr id="3" name="Sottotitolo 2">
            <a:extLst>
              <a:ext uri="{FF2B5EF4-FFF2-40B4-BE49-F238E27FC236}">
                <a16:creationId xmlns:a16="http://schemas.microsoft.com/office/drawing/2014/main" id="{569ACBD6-D0C1-49D4-B204-A742B5C35266}"/>
              </a:ext>
            </a:extLst>
          </p:cNvPr>
          <p:cNvSpPr>
            <a:spLocks noGrp="1"/>
          </p:cNvSpPr>
          <p:nvPr>
            <p:ph type="subTitle" idx="1"/>
          </p:nvPr>
        </p:nvSpPr>
        <p:spPr/>
        <p:txBody>
          <a:bodyPr/>
          <a:lstStyle/>
          <a:p>
            <a:r>
              <a:rPr lang="it-IT" dirty="0"/>
              <a:t>Basilica of Saint Petronio , Piazza Maggiore , </a:t>
            </a:r>
            <a:r>
              <a:rPr lang="it-IT" dirty="0" err="1"/>
              <a:t>Leaning</a:t>
            </a:r>
            <a:r>
              <a:rPr lang="it-IT" dirty="0"/>
              <a:t> </a:t>
            </a:r>
            <a:r>
              <a:rPr lang="it-IT" dirty="0" err="1"/>
              <a:t>towers</a:t>
            </a:r>
            <a:endParaRPr lang="it-IT" dirty="0"/>
          </a:p>
        </p:txBody>
      </p:sp>
      <p:pic>
        <p:nvPicPr>
          <p:cNvPr id="4" name="Immagine 3">
            <a:extLst>
              <a:ext uri="{FF2B5EF4-FFF2-40B4-BE49-F238E27FC236}">
                <a16:creationId xmlns:a16="http://schemas.microsoft.com/office/drawing/2014/main" id="{7FFB2E94-B7A7-4635-B06B-7C0D2A2C83D3}"/>
              </a:ext>
            </a:extLst>
          </p:cNvPr>
          <p:cNvPicPr>
            <a:picLocks noChangeAspect="1"/>
          </p:cNvPicPr>
          <p:nvPr/>
        </p:nvPicPr>
        <p:blipFill>
          <a:blip r:embed="rId2"/>
          <a:stretch>
            <a:fillRect/>
          </a:stretch>
        </p:blipFill>
        <p:spPr>
          <a:xfrm>
            <a:off x="372286" y="152849"/>
            <a:ext cx="3341972" cy="2293600"/>
          </a:xfrm>
          <a:prstGeom prst="rect">
            <a:avLst/>
          </a:prstGeom>
          <a:ln>
            <a:noFill/>
          </a:ln>
          <a:effectLst>
            <a:softEdge rad="112500"/>
          </a:effectLst>
        </p:spPr>
      </p:pic>
      <p:pic>
        <p:nvPicPr>
          <p:cNvPr id="5" name="Immagine 4">
            <a:extLst>
              <a:ext uri="{FF2B5EF4-FFF2-40B4-BE49-F238E27FC236}">
                <a16:creationId xmlns:a16="http://schemas.microsoft.com/office/drawing/2014/main" id="{E7290136-3E33-4775-A552-65404DFDBCCA}"/>
              </a:ext>
            </a:extLst>
          </p:cNvPr>
          <p:cNvPicPr>
            <a:picLocks noChangeAspect="1"/>
          </p:cNvPicPr>
          <p:nvPr/>
        </p:nvPicPr>
        <p:blipFill>
          <a:blip r:embed="rId3"/>
          <a:stretch>
            <a:fillRect/>
          </a:stretch>
        </p:blipFill>
        <p:spPr>
          <a:xfrm>
            <a:off x="4308737" y="267430"/>
            <a:ext cx="3220472" cy="2217986"/>
          </a:xfrm>
          <a:prstGeom prst="rect">
            <a:avLst/>
          </a:prstGeom>
          <a:ln>
            <a:noFill/>
          </a:ln>
          <a:effectLst>
            <a:softEdge rad="112500"/>
          </a:effectLst>
        </p:spPr>
      </p:pic>
      <p:pic>
        <p:nvPicPr>
          <p:cNvPr id="6" name="Immagine 5">
            <a:extLst>
              <a:ext uri="{FF2B5EF4-FFF2-40B4-BE49-F238E27FC236}">
                <a16:creationId xmlns:a16="http://schemas.microsoft.com/office/drawing/2014/main" id="{01DB2FA1-134C-4EB8-A254-FA8017598116}"/>
              </a:ext>
            </a:extLst>
          </p:cNvPr>
          <p:cNvPicPr>
            <a:picLocks noChangeAspect="1"/>
          </p:cNvPicPr>
          <p:nvPr/>
        </p:nvPicPr>
        <p:blipFill>
          <a:blip r:embed="rId4"/>
          <a:stretch>
            <a:fillRect/>
          </a:stretch>
        </p:blipFill>
        <p:spPr>
          <a:xfrm>
            <a:off x="8630054" y="199474"/>
            <a:ext cx="2677987" cy="2293600"/>
          </a:xfrm>
          <a:prstGeom prst="rect">
            <a:avLst/>
          </a:prstGeom>
          <a:ln>
            <a:noFill/>
          </a:ln>
          <a:effectLst>
            <a:softEdge rad="112500"/>
          </a:effectLst>
        </p:spPr>
      </p:pic>
    </p:spTree>
    <p:extLst>
      <p:ext uri="{BB962C8B-B14F-4D97-AF65-F5344CB8AC3E}">
        <p14:creationId xmlns:p14="http://schemas.microsoft.com/office/powerpoint/2010/main" val="17645787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BEA63F-92E6-4104-B75F-BD622276F97F}"/>
              </a:ext>
            </a:extLst>
          </p:cNvPr>
          <p:cNvSpPr>
            <a:spLocks noGrp="1"/>
          </p:cNvSpPr>
          <p:nvPr>
            <p:ph type="title"/>
          </p:nvPr>
        </p:nvSpPr>
        <p:spPr/>
        <p:txBody>
          <a:bodyPr/>
          <a:lstStyle/>
          <a:p>
            <a:pPr algn="ctr"/>
            <a:r>
              <a:rPr lang="it-IT" dirty="0"/>
              <a:t>PIAZZA MAGGIORE E PIAZZA DEL NETTUNO</a:t>
            </a:r>
          </a:p>
        </p:txBody>
      </p:sp>
      <p:sp>
        <p:nvSpPr>
          <p:cNvPr id="3" name="Segnaposto contenuto 2">
            <a:extLst>
              <a:ext uri="{FF2B5EF4-FFF2-40B4-BE49-F238E27FC236}">
                <a16:creationId xmlns:a16="http://schemas.microsoft.com/office/drawing/2014/main" id="{052D6532-A835-458F-9FDA-C3E339B12440}"/>
              </a:ext>
            </a:extLst>
          </p:cNvPr>
          <p:cNvSpPr>
            <a:spLocks noGrp="1"/>
          </p:cNvSpPr>
          <p:nvPr>
            <p:ph idx="1"/>
          </p:nvPr>
        </p:nvSpPr>
        <p:spPr>
          <a:xfrm>
            <a:off x="233465" y="2120630"/>
            <a:ext cx="7091463" cy="4474723"/>
          </a:xfrm>
        </p:spPr>
        <p:txBody>
          <a:bodyPr/>
          <a:lstStyle/>
          <a:p>
            <a:r>
              <a:rPr lang="en-US" dirty="0"/>
              <a:t> Conversation and laughter blend with the sound of water splashing in the magnificent Neptune Fountain that gives Piazza del </a:t>
            </a:r>
            <a:r>
              <a:rPr lang="en-US" dirty="0" err="1"/>
              <a:t>Nettuno</a:t>
            </a:r>
            <a:r>
              <a:rPr lang="en-US" dirty="0"/>
              <a:t> its name. Created by </a:t>
            </a:r>
            <a:r>
              <a:rPr lang="en-US" dirty="0" err="1"/>
              <a:t>Giambologna</a:t>
            </a:r>
            <a:r>
              <a:rPr lang="en-US" dirty="0"/>
              <a:t> in the 16th century, it is one of the finest fountains of its period. Nearly every major attraction in the city is within a few minutes' walk, and the most important streets - among them the busy shopping street, Via </a:t>
            </a:r>
            <a:r>
              <a:rPr lang="en-US" dirty="0" err="1"/>
              <a:t>dell'Indipendenza</a:t>
            </a:r>
            <a:r>
              <a:rPr lang="en-US" dirty="0"/>
              <a:t>, and Via Galleria with its many old aristocratic mansions. </a:t>
            </a:r>
            <a:endParaRPr lang="it-IT" dirty="0"/>
          </a:p>
        </p:txBody>
      </p:sp>
      <p:pic>
        <p:nvPicPr>
          <p:cNvPr id="4" name="Immagine 3">
            <a:extLst>
              <a:ext uri="{FF2B5EF4-FFF2-40B4-BE49-F238E27FC236}">
                <a16:creationId xmlns:a16="http://schemas.microsoft.com/office/drawing/2014/main" id="{94CA707B-6565-4054-AB39-E5C7ACC603A3}"/>
              </a:ext>
            </a:extLst>
          </p:cNvPr>
          <p:cNvPicPr>
            <a:picLocks noChangeAspect="1"/>
          </p:cNvPicPr>
          <p:nvPr/>
        </p:nvPicPr>
        <p:blipFill>
          <a:blip r:embed="rId2"/>
          <a:stretch>
            <a:fillRect/>
          </a:stretch>
        </p:blipFill>
        <p:spPr>
          <a:xfrm>
            <a:off x="7324928" y="2624894"/>
            <a:ext cx="4604560" cy="3466194"/>
          </a:xfrm>
          <a:prstGeom prst="rect">
            <a:avLst/>
          </a:prstGeom>
        </p:spPr>
      </p:pic>
    </p:spTree>
    <p:extLst>
      <p:ext uri="{BB962C8B-B14F-4D97-AF65-F5344CB8AC3E}">
        <p14:creationId xmlns:p14="http://schemas.microsoft.com/office/powerpoint/2010/main" val="43316693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35614-BEFC-4C85-A5CF-DD6729EAA533}"/>
              </a:ext>
            </a:extLst>
          </p:cNvPr>
          <p:cNvSpPr>
            <a:spLocks noGrp="1"/>
          </p:cNvSpPr>
          <p:nvPr>
            <p:ph type="title"/>
          </p:nvPr>
        </p:nvSpPr>
        <p:spPr/>
        <p:txBody>
          <a:bodyPr/>
          <a:lstStyle/>
          <a:p>
            <a:pPr algn="ctr"/>
            <a:r>
              <a:rPr lang="it-IT" dirty="0"/>
              <a:t>BASILICA OF SAINT PATRONIO</a:t>
            </a:r>
          </a:p>
        </p:txBody>
      </p:sp>
      <p:sp>
        <p:nvSpPr>
          <p:cNvPr id="3" name="Segnaposto contenuto 2">
            <a:extLst>
              <a:ext uri="{FF2B5EF4-FFF2-40B4-BE49-F238E27FC236}">
                <a16:creationId xmlns:a16="http://schemas.microsoft.com/office/drawing/2014/main" id="{DBE8ABAF-EA86-49A6-AAD6-1B41BC461AC2}"/>
              </a:ext>
            </a:extLst>
          </p:cNvPr>
          <p:cNvSpPr>
            <a:spLocks noGrp="1"/>
          </p:cNvSpPr>
          <p:nvPr>
            <p:ph idx="1"/>
          </p:nvPr>
        </p:nvSpPr>
        <p:spPr>
          <a:xfrm>
            <a:off x="66503" y="2169622"/>
            <a:ext cx="8088282" cy="4430683"/>
          </a:xfrm>
        </p:spPr>
        <p:txBody>
          <a:bodyPr>
            <a:normAutofit/>
          </a:bodyPr>
          <a:lstStyle/>
          <a:p>
            <a:r>
              <a:rPr lang="en-US" dirty="0"/>
              <a:t>When construction of the massive church that dominates one side of Piazza Maggiore began in 1390, it was designed to be even bigger than St. Peter's in Rome, but never quite made it. In fact, it was never finished, and the facade remains incomplete. In the tiny museum at the back of the church, you can see the designs that were submitted for the facade, including those by the great architect Andrea Palladio. The interior, which was finished, is often referred to as the epitome of Gothic architecture in Italy, and each of the side chapels seems like a small church. Look for the strange line cutting across the floor of the nave; it is a meridian line.</a:t>
            </a:r>
            <a:endParaRPr lang="it-IT" dirty="0"/>
          </a:p>
        </p:txBody>
      </p:sp>
      <p:pic>
        <p:nvPicPr>
          <p:cNvPr id="4" name="Immagine 3">
            <a:extLst>
              <a:ext uri="{FF2B5EF4-FFF2-40B4-BE49-F238E27FC236}">
                <a16:creationId xmlns:a16="http://schemas.microsoft.com/office/drawing/2014/main" id="{358A31D4-F1B4-45F7-83F4-D93A1A8A6DE6}"/>
              </a:ext>
            </a:extLst>
          </p:cNvPr>
          <p:cNvPicPr>
            <a:picLocks noChangeAspect="1"/>
          </p:cNvPicPr>
          <p:nvPr/>
        </p:nvPicPr>
        <p:blipFill>
          <a:blip r:embed="rId2"/>
          <a:stretch>
            <a:fillRect/>
          </a:stretch>
        </p:blipFill>
        <p:spPr>
          <a:xfrm>
            <a:off x="8145351" y="2791887"/>
            <a:ext cx="3980146" cy="3312885"/>
          </a:xfrm>
          <a:prstGeom prst="rect">
            <a:avLst/>
          </a:prstGeom>
        </p:spPr>
      </p:pic>
    </p:spTree>
    <p:extLst>
      <p:ext uri="{BB962C8B-B14F-4D97-AF65-F5344CB8AC3E}">
        <p14:creationId xmlns:p14="http://schemas.microsoft.com/office/powerpoint/2010/main" val="69750499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A0621-36AB-4EA8-84CD-7E48BC174BB4}"/>
              </a:ext>
            </a:extLst>
          </p:cNvPr>
          <p:cNvSpPr>
            <a:spLocks noGrp="1"/>
          </p:cNvSpPr>
          <p:nvPr>
            <p:ph type="title"/>
          </p:nvPr>
        </p:nvSpPr>
        <p:spPr/>
        <p:txBody>
          <a:bodyPr/>
          <a:lstStyle/>
          <a:p>
            <a:pPr algn="ctr"/>
            <a:r>
              <a:rPr lang="it-IT" dirty="0"/>
              <a:t>LEANING TOWERS</a:t>
            </a:r>
          </a:p>
        </p:txBody>
      </p:sp>
      <p:sp>
        <p:nvSpPr>
          <p:cNvPr id="3" name="Segnaposto contenuto 2">
            <a:extLst>
              <a:ext uri="{FF2B5EF4-FFF2-40B4-BE49-F238E27FC236}">
                <a16:creationId xmlns:a16="http://schemas.microsoft.com/office/drawing/2014/main" id="{FE00B95B-D0AE-4C34-A353-B201A753E0DF}"/>
              </a:ext>
            </a:extLst>
          </p:cNvPr>
          <p:cNvSpPr>
            <a:spLocks noGrp="1"/>
          </p:cNvSpPr>
          <p:nvPr>
            <p:ph idx="1"/>
          </p:nvPr>
        </p:nvSpPr>
        <p:spPr>
          <a:xfrm>
            <a:off x="133005" y="2094806"/>
            <a:ext cx="7647708" cy="4422371"/>
          </a:xfrm>
        </p:spPr>
        <p:txBody>
          <a:bodyPr>
            <a:normAutofit/>
          </a:bodyPr>
          <a:lstStyle/>
          <a:p>
            <a:r>
              <a:rPr lang="en-US" dirty="0"/>
              <a:t>Bologna has a pair of towers that appear to tilt even more alarmingly because of their narrow shape. They are the best-known of the 20 towers that remain of the more than 100 that formed Bologna's 12th-century skyline. Although they were necessary as both watchtowers and places of refuge in case of attack, their height also became status symbols for the noble families that built them. The 48-meter Torre </a:t>
            </a:r>
            <a:r>
              <a:rPr lang="en-US" dirty="0" err="1"/>
              <a:t>Garisenda</a:t>
            </a:r>
            <a:r>
              <a:rPr lang="en-US" dirty="0"/>
              <a:t> leans by more than 13 meters; you can climb the 498 steps inside Torre </a:t>
            </a:r>
            <a:r>
              <a:rPr lang="en-US" dirty="0" err="1"/>
              <a:t>degli</a:t>
            </a:r>
            <a:r>
              <a:rPr lang="en-US" dirty="0"/>
              <a:t> </a:t>
            </a:r>
            <a:r>
              <a:rPr lang="en-US" dirty="0" err="1"/>
              <a:t>Asinelli</a:t>
            </a:r>
            <a:r>
              <a:rPr lang="en-US" dirty="0"/>
              <a:t> for birds-eye views of Bologna.</a:t>
            </a:r>
            <a:endParaRPr lang="it-IT" dirty="0"/>
          </a:p>
        </p:txBody>
      </p:sp>
      <p:pic>
        <p:nvPicPr>
          <p:cNvPr id="4" name="Immagine 3">
            <a:extLst>
              <a:ext uri="{FF2B5EF4-FFF2-40B4-BE49-F238E27FC236}">
                <a16:creationId xmlns:a16="http://schemas.microsoft.com/office/drawing/2014/main" id="{0297A177-8449-42F8-AC16-EA972CAA5407}"/>
              </a:ext>
            </a:extLst>
          </p:cNvPr>
          <p:cNvPicPr>
            <a:picLocks noChangeAspect="1"/>
          </p:cNvPicPr>
          <p:nvPr/>
        </p:nvPicPr>
        <p:blipFill>
          <a:blip r:embed="rId2"/>
          <a:stretch>
            <a:fillRect/>
          </a:stretch>
        </p:blipFill>
        <p:spPr>
          <a:xfrm>
            <a:off x="7617806" y="2282852"/>
            <a:ext cx="4462294" cy="3821920"/>
          </a:xfrm>
          <a:prstGeom prst="rect">
            <a:avLst/>
          </a:prstGeom>
        </p:spPr>
      </p:pic>
    </p:spTree>
    <p:extLst>
      <p:ext uri="{BB962C8B-B14F-4D97-AF65-F5344CB8AC3E}">
        <p14:creationId xmlns:p14="http://schemas.microsoft.com/office/powerpoint/2010/main" val="27613954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erlino">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TM04033917[[fn=Berlino]]</Template>
  <TotalTime>15</TotalTime>
  <Words>342</Words>
  <Application>Microsoft Office PowerPoint</Application>
  <PresentationFormat>Widescreen</PresentationFormat>
  <Paragraphs>8</Paragraphs>
  <Slides>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4</vt:i4>
      </vt:variant>
    </vt:vector>
  </HeadingPairs>
  <TitlesOfParts>
    <vt:vector size="7" baseType="lpstr">
      <vt:lpstr>Arial</vt:lpstr>
      <vt:lpstr>Trebuchet MS</vt:lpstr>
      <vt:lpstr>Berlino</vt:lpstr>
      <vt:lpstr>3 Attractions in Bologna!</vt:lpstr>
      <vt:lpstr>PIAZZA MAGGIORE E PIAZZA DEL NETTUNO</vt:lpstr>
      <vt:lpstr>BASILICA OF SAINT PATRONIO</vt:lpstr>
      <vt:lpstr>LEANING TOWERS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Attractions in Bologna!</dc:title>
  <dc:creator>Stefania Uglietti</dc:creator>
  <cp:lastModifiedBy>Stefania Uglietti</cp:lastModifiedBy>
  <cp:revision>2</cp:revision>
  <dcterms:created xsi:type="dcterms:W3CDTF">2018-08-30T07:55:29Z</dcterms:created>
  <dcterms:modified xsi:type="dcterms:W3CDTF">2018-08-30T08:11:24Z</dcterms:modified>
</cp:coreProperties>
</file>