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smtClean="0"/>
              <a:t>Anna Frank </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11787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Annes</a:t>
            </a:r>
            <a:r>
              <a:rPr lang="it-IT" dirty="0" smtClean="0"/>
              <a:t> first </a:t>
            </a:r>
            <a:r>
              <a:rPr lang="it-IT" dirty="0" err="1" smtClean="0"/>
              <a:t>years</a:t>
            </a:r>
            <a:endParaRPr lang="it-IT" dirty="0"/>
          </a:p>
        </p:txBody>
      </p:sp>
      <p:sp>
        <p:nvSpPr>
          <p:cNvPr id="3" name="Segnaposto contenuto 2"/>
          <p:cNvSpPr>
            <a:spLocks noGrp="1"/>
          </p:cNvSpPr>
          <p:nvPr>
            <p:ph idx="1"/>
          </p:nvPr>
        </p:nvSpPr>
        <p:spPr>
          <a:xfrm>
            <a:off x="261648" y="1905000"/>
            <a:ext cx="7386061" cy="3777622"/>
          </a:xfrm>
        </p:spPr>
        <p:txBody>
          <a:bodyPr/>
          <a:lstStyle/>
          <a:p>
            <a:r>
              <a:rPr lang="en-US" dirty="0"/>
              <a:t>Anne Frank was born in the German city of Frankfurt am Main in 1929. Anne’s sister Margot was three years her senior. Unemployment was high and poverty was severe in Germany, and it was the period in which Adolf Hitler and his party were gaining more and more supporters. Hitler hated the Jews and blamed them for the problems in the country. He took advantage of the rampant </a:t>
            </a:r>
            <a:r>
              <a:rPr lang="en-US" dirty="0" err="1"/>
              <a:t>antisemitic</a:t>
            </a:r>
            <a:r>
              <a:rPr lang="en-US" dirty="0"/>
              <a:t> sentiments in Germany. The hatred of Jews and the poor economic situation made Anne's parents, Otto and Edith Frank, decide to move to Amsterdam. There, Otto founded a company that traded in pectin, a gelling agent for making jam.</a:t>
            </a:r>
            <a:endParaRPr lang="it-IT" dirty="0"/>
          </a:p>
        </p:txBody>
      </p:sp>
      <p:pic>
        <p:nvPicPr>
          <p:cNvPr id="4" name="Immagine 3"/>
          <p:cNvPicPr>
            <a:picLocks noChangeAspect="1"/>
          </p:cNvPicPr>
          <p:nvPr/>
        </p:nvPicPr>
        <p:blipFill>
          <a:blip r:embed="rId2"/>
          <a:stretch>
            <a:fillRect/>
          </a:stretch>
        </p:blipFill>
        <p:spPr>
          <a:xfrm>
            <a:off x="8094517" y="1904999"/>
            <a:ext cx="3803074" cy="3061855"/>
          </a:xfrm>
          <a:prstGeom prst="rect">
            <a:avLst/>
          </a:prstGeom>
        </p:spPr>
      </p:pic>
    </p:spTree>
    <p:extLst>
      <p:ext uri="{BB962C8B-B14F-4D97-AF65-F5344CB8AC3E}">
        <p14:creationId xmlns:p14="http://schemas.microsoft.com/office/powerpoint/2010/main" val="393501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Anne </a:t>
            </a:r>
            <a:r>
              <a:rPr lang="it-IT" dirty="0" err="1" smtClean="0"/>
              <a:t>keeps</a:t>
            </a:r>
            <a:r>
              <a:rPr lang="it-IT" dirty="0" smtClean="0"/>
              <a:t> a </a:t>
            </a:r>
            <a:r>
              <a:rPr lang="it-IT" dirty="0" err="1" smtClean="0"/>
              <a:t>diary</a:t>
            </a:r>
            <a:endParaRPr lang="it-IT" dirty="0"/>
          </a:p>
        </p:txBody>
      </p:sp>
      <p:sp>
        <p:nvSpPr>
          <p:cNvPr id="3" name="Segnaposto contenuto 2"/>
          <p:cNvSpPr>
            <a:spLocks noGrp="1"/>
          </p:cNvSpPr>
          <p:nvPr>
            <p:ph idx="1"/>
          </p:nvPr>
        </p:nvSpPr>
        <p:spPr>
          <a:xfrm>
            <a:off x="188912" y="1738746"/>
            <a:ext cx="6201497" cy="3777622"/>
          </a:xfrm>
        </p:spPr>
        <p:txBody>
          <a:bodyPr>
            <a:normAutofit lnSpcReduction="10000"/>
          </a:bodyPr>
          <a:lstStyle/>
          <a:p>
            <a:r>
              <a:rPr lang="en-US" dirty="0"/>
              <a:t>On her thirteenth birthday, just before they went into hiding, Anne was presented with a diary. During the two years in hiding, Anne wrote about events in the Secret Annex, but also about her feelings and thoughts. In addition, she wrote short stories, started on a novel and copied passages from the books she read in her Book of Beautiful Sentences. Writing helped her pass the time. When the Minister of Education of the Dutch government in England made an appeal on Radio Orange to hold on to war diaries and documents, Anne was inspired to rewrite her individual diaries into one running story, titled Het </a:t>
            </a:r>
            <a:r>
              <a:rPr lang="en-US" dirty="0" err="1"/>
              <a:t>Achterhuis</a:t>
            </a:r>
            <a:r>
              <a:rPr lang="en-US" dirty="0"/>
              <a:t> (The Secret Annex). </a:t>
            </a:r>
            <a:endParaRPr lang="it-IT" dirty="0"/>
          </a:p>
        </p:txBody>
      </p:sp>
      <p:pic>
        <p:nvPicPr>
          <p:cNvPr id="4" name="Immagine 3"/>
          <p:cNvPicPr>
            <a:picLocks noChangeAspect="1"/>
          </p:cNvPicPr>
          <p:nvPr/>
        </p:nvPicPr>
        <p:blipFill>
          <a:blip r:embed="rId2"/>
          <a:stretch>
            <a:fillRect/>
          </a:stretch>
        </p:blipFill>
        <p:spPr>
          <a:xfrm>
            <a:off x="7061560" y="1824734"/>
            <a:ext cx="3771900" cy="3771900"/>
          </a:xfrm>
          <a:prstGeom prst="rect">
            <a:avLst/>
          </a:prstGeom>
        </p:spPr>
      </p:pic>
    </p:spTree>
    <p:extLst>
      <p:ext uri="{BB962C8B-B14F-4D97-AF65-F5344CB8AC3E}">
        <p14:creationId xmlns:p14="http://schemas.microsoft.com/office/powerpoint/2010/main" val="357220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0252" y="322773"/>
            <a:ext cx="8911687" cy="1280890"/>
          </a:xfrm>
        </p:spPr>
        <p:txBody>
          <a:bodyPr/>
          <a:lstStyle/>
          <a:p>
            <a:r>
              <a:rPr lang="en-US" dirty="0"/>
              <a:t>Anne is deported to Auschwitz </a:t>
            </a:r>
            <a:r>
              <a:rPr lang="en-US" dirty="0" smtClean="0"/>
              <a:t>and </a:t>
            </a:r>
            <a:r>
              <a:rPr lang="de-DE" dirty="0"/>
              <a:t>dies </a:t>
            </a:r>
            <a:r>
              <a:rPr lang="de-DE" dirty="0" err="1"/>
              <a:t>from</a:t>
            </a:r>
            <a:r>
              <a:rPr lang="de-DE" dirty="0"/>
              <a:t> </a:t>
            </a:r>
            <a:r>
              <a:rPr lang="de-DE" dirty="0" err="1"/>
              <a:t>exhaustion</a:t>
            </a:r>
            <a:r>
              <a:rPr lang="de-DE" dirty="0"/>
              <a:t> in Bergen-Belsen</a:t>
            </a:r>
            <a:endParaRPr lang="it-IT" dirty="0"/>
          </a:p>
        </p:txBody>
      </p:sp>
      <p:sp>
        <p:nvSpPr>
          <p:cNvPr id="3" name="Segnaposto contenuto 2"/>
          <p:cNvSpPr>
            <a:spLocks noGrp="1"/>
          </p:cNvSpPr>
          <p:nvPr>
            <p:ph idx="1"/>
          </p:nvPr>
        </p:nvSpPr>
        <p:spPr>
          <a:xfrm>
            <a:off x="396730" y="1697182"/>
            <a:ext cx="5837815" cy="3777622"/>
          </a:xfrm>
        </p:spPr>
        <p:txBody>
          <a:bodyPr/>
          <a:lstStyle/>
          <a:p>
            <a:r>
              <a:rPr lang="en-US" dirty="0"/>
              <a:t>In early November 1944, Anne was put on transport again. She was deported to the Bergen-Belsen concentration camp with Margot. Their parents stayed behind in Auschwitz. The conditions in Bergen-Belsen were horrible too. There was a lack of food, it was cold, wet and there were contagious diseases. Anne and Margot contracted typhus. In February 1945 they both died owing to its effects, Margot first, Anne shortly afterwards. </a:t>
            </a:r>
            <a:endParaRPr lang="it-IT" dirty="0"/>
          </a:p>
        </p:txBody>
      </p:sp>
      <p:pic>
        <p:nvPicPr>
          <p:cNvPr id="4" name="Immagine 3"/>
          <p:cNvPicPr>
            <a:picLocks noChangeAspect="1"/>
          </p:cNvPicPr>
          <p:nvPr/>
        </p:nvPicPr>
        <p:blipFill>
          <a:blip r:embed="rId2"/>
          <a:stretch>
            <a:fillRect/>
          </a:stretch>
        </p:blipFill>
        <p:spPr>
          <a:xfrm>
            <a:off x="7230341" y="2184256"/>
            <a:ext cx="3788110" cy="2772208"/>
          </a:xfrm>
          <a:prstGeom prst="rect">
            <a:avLst/>
          </a:prstGeom>
        </p:spPr>
      </p:pic>
    </p:spTree>
    <p:extLst>
      <p:ext uri="{BB962C8B-B14F-4D97-AF65-F5344CB8AC3E}">
        <p14:creationId xmlns:p14="http://schemas.microsoft.com/office/powerpoint/2010/main" val="198024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Anna Frank House and </a:t>
            </a:r>
            <a:r>
              <a:rPr lang="it-IT" dirty="0" err="1" smtClean="0"/>
              <a:t>Museum</a:t>
            </a:r>
            <a:endParaRPr lang="it-IT" dirty="0"/>
          </a:p>
        </p:txBody>
      </p:sp>
      <p:sp>
        <p:nvSpPr>
          <p:cNvPr id="3" name="Segnaposto contenuto 2"/>
          <p:cNvSpPr>
            <a:spLocks noGrp="1"/>
          </p:cNvSpPr>
          <p:nvPr>
            <p:ph idx="1"/>
          </p:nvPr>
        </p:nvSpPr>
        <p:spPr>
          <a:xfrm>
            <a:off x="592282" y="2133600"/>
            <a:ext cx="10912330" cy="3777622"/>
          </a:xfrm>
        </p:spPr>
        <p:txBody>
          <a:bodyPr>
            <a:normAutofit/>
          </a:bodyPr>
          <a:lstStyle/>
          <a:p>
            <a:r>
              <a:rPr lang="en-US" sz="1600" dirty="0"/>
              <a:t>The Anne Frank House is a museum with a story. As a visitor, you experience this story through quotes, photos, videos, and original items. The atmosphere in the museum is authentic and subdued.</a:t>
            </a:r>
          </a:p>
          <a:p>
            <a:r>
              <a:rPr lang="en-US" sz="1600" i="1" dirty="0"/>
              <a:t>Anne Frank’s </a:t>
            </a:r>
            <a:r>
              <a:rPr lang="en-US" sz="1600" i="1" dirty="0" smtClean="0"/>
              <a:t>room </a:t>
            </a:r>
            <a:r>
              <a:rPr lang="en-US" sz="1600" dirty="0" smtClean="0"/>
              <a:t>:Anne </a:t>
            </a:r>
            <a:r>
              <a:rPr lang="en-US" sz="1600" dirty="0"/>
              <a:t>had to share a room with Fritz </a:t>
            </a:r>
            <a:r>
              <a:rPr lang="en-US" sz="1600" dirty="0" err="1"/>
              <a:t>Pfeffer</a:t>
            </a:r>
            <a:r>
              <a:rPr lang="en-US" sz="1600" dirty="0"/>
              <a:t>, which led to frequent arguments. Not being able to go outside was hard for her. Her diary was a place to vent. To brighten up the room, Anne put pictures on the wall</a:t>
            </a:r>
            <a:r>
              <a:rPr lang="en-US" sz="1600" dirty="0" smtClean="0"/>
              <a:t>.</a:t>
            </a:r>
          </a:p>
          <a:p>
            <a:r>
              <a:rPr lang="en-US" sz="1600" dirty="0" smtClean="0"/>
              <a:t> </a:t>
            </a:r>
            <a:r>
              <a:rPr lang="en-US" sz="1600" i="1" dirty="0" smtClean="0"/>
              <a:t>Diary room </a:t>
            </a:r>
            <a:r>
              <a:rPr lang="en-US" sz="1600" dirty="0" smtClean="0"/>
              <a:t>: here </a:t>
            </a:r>
            <a:r>
              <a:rPr lang="en-US" sz="1600" dirty="0"/>
              <a:t>you can see the original red-checked diary Anne Frank received for her 13th birthday on 12 June 1942. A few weeks later, the Frank family had to go into hiding. Once in the Secret Annex, it was not long before Anne had filled her diary, and she continued writing in notebooks</a:t>
            </a:r>
            <a:r>
              <a:rPr lang="en-US" sz="1600" dirty="0" smtClean="0"/>
              <a:t>.</a:t>
            </a:r>
          </a:p>
          <a:p>
            <a:r>
              <a:rPr lang="en-US" sz="1600" dirty="0"/>
              <a:t>The collection of the Anne Frank House consists of around 15,000 documents and artefacts. They tell the story of Anne Frank, her diary and the Secret Annex. We can’t display everything in the collection, but the exhibition gives a good impression of its diversity.</a:t>
            </a:r>
          </a:p>
          <a:p>
            <a:r>
              <a:rPr lang="en-US" sz="1600" dirty="0"/>
              <a:t>Reflections is a continuous film, showing various people who talk about what Anne Frank means to them. See the exhibition and reflect on what Anne Frank means to you.</a:t>
            </a:r>
          </a:p>
          <a:p>
            <a:endParaRPr lang="it-IT" sz="1600" dirty="0"/>
          </a:p>
        </p:txBody>
      </p:sp>
    </p:spTree>
    <p:extLst>
      <p:ext uri="{BB962C8B-B14F-4D97-AF65-F5344CB8AC3E}">
        <p14:creationId xmlns:p14="http://schemas.microsoft.com/office/powerpoint/2010/main" val="123088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Tickets</a:t>
            </a:r>
            <a:r>
              <a:rPr lang="it-IT" dirty="0" smtClean="0"/>
              <a:t> :</a:t>
            </a:r>
            <a:endParaRPr lang="it-IT" dirty="0"/>
          </a:p>
        </p:txBody>
      </p:sp>
      <p:sp>
        <p:nvSpPr>
          <p:cNvPr id="3" name="Segnaposto contenuto 2"/>
          <p:cNvSpPr>
            <a:spLocks noGrp="1"/>
          </p:cNvSpPr>
          <p:nvPr>
            <p:ph idx="1"/>
          </p:nvPr>
        </p:nvSpPr>
        <p:spPr>
          <a:xfrm>
            <a:off x="1007918" y="1905000"/>
            <a:ext cx="4810991" cy="3933486"/>
          </a:xfrm>
        </p:spPr>
        <p:txBody>
          <a:bodyPr/>
          <a:lstStyle/>
          <a:p>
            <a:pPr marL="0" indent="0">
              <a:buNone/>
            </a:pPr>
            <a:r>
              <a:rPr lang="en-US" b="1" i="1" dirty="0">
                <a:solidFill>
                  <a:schemeClr val="tx1"/>
                </a:solidFill>
              </a:rPr>
              <a:t>Entrance fees</a:t>
            </a:r>
          </a:p>
          <a:p>
            <a:pPr marL="0" indent="0">
              <a:buNone/>
            </a:pPr>
            <a:r>
              <a:rPr lang="en-US" dirty="0" smtClean="0"/>
              <a:t>Adults               10,50€</a:t>
            </a:r>
            <a:endParaRPr lang="en-US" dirty="0"/>
          </a:p>
          <a:p>
            <a:pPr marL="0" indent="0">
              <a:buNone/>
            </a:pPr>
            <a:r>
              <a:rPr lang="en-US" dirty="0"/>
              <a:t>aged </a:t>
            </a:r>
            <a:r>
              <a:rPr lang="en-US" dirty="0" smtClean="0"/>
              <a:t>10-17      5,50€</a:t>
            </a:r>
            <a:endParaRPr lang="en-US" dirty="0"/>
          </a:p>
          <a:p>
            <a:pPr marL="0" indent="0">
              <a:buNone/>
            </a:pPr>
            <a:r>
              <a:rPr lang="en-US" dirty="0"/>
              <a:t>aged </a:t>
            </a:r>
            <a:r>
              <a:rPr lang="en-US" dirty="0" smtClean="0"/>
              <a:t>0-9          0,50€</a:t>
            </a:r>
            <a:endParaRPr lang="en-US" dirty="0"/>
          </a:p>
          <a:p>
            <a:pPr marL="0" indent="0">
              <a:buNone/>
            </a:pPr>
            <a:r>
              <a:rPr lang="en-US" dirty="0" smtClean="0"/>
              <a:t>* </a:t>
            </a:r>
            <a:r>
              <a:rPr lang="en-US" dirty="0"/>
              <a:t>including € 0.50 booking </a:t>
            </a:r>
            <a:r>
              <a:rPr lang="en-US" dirty="0" smtClean="0"/>
              <a:t>fee</a:t>
            </a:r>
            <a:endParaRPr lang="en-US" dirty="0"/>
          </a:p>
        </p:txBody>
      </p:sp>
      <p:sp>
        <p:nvSpPr>
          <p:cNvPr id="4" name="CasellaDiTesto 3"/>
          <p:cNvSpPr txBox="1"/>
          <p:nvPr/>
        </p:nvSpPr>
        <p:spPr>
          <a:xfrm>
            <a:off x="6265718" y="1905000"/>
            <a:ext cx="5330537" cy="2585323"/>
          </a:xfrm>
          <a:prstGeom prst="rect">
            <a:avLst/>
          </a:prstGeom>
          <a:noFill/>
        </p:spPr>
        <p:txBody>
          <a:bodyPr wrap="square" rtlCol="0">
            <a:spAutoFit/>
          </a:bodyPr>
          <a:lstStyle/>
          <a:p>
            <a:r>
              <a:rPr lang="en-US" b="1" i="1" dirty="0"/>
              <a:t>Opening hours</a:t>
            </a:r>
          </a:p>
          <a:p>
            <a:r>
              <a:rPr lang="en-US" dirty="0"/>
              <a:t>1 April - 1 November</a:t>
            </a:r>
            <a:r>
              <a:rPr lang="en-US" dirty="0" smtClean="0"/>
              <a:t>: daily </a:t>
            </a:r>
            <a:r>
              <a:rPr lang="en-US" dirty="0"/>
              <a:t>from 09:00 to 22:00</a:t>
            </a:r>
          </a:p>
          <a:p>
            <a:r>
              <a:rPr lang="en-US" dirty="0"/>
              <a:t>30 May - 1 September: daily from 8:30 to 22:00</a:t>
            </a:r>
          </a:p>
          <a:p>
            <a:endParaRPr lang="en-US" dirty="0"/>
          </a:p>
          <a:p>
            <a:endParaRPr lang="en-US" dirty="0"/>
          </a:p>
          <a:p>
            <a:r>
              <a:rPr lang="en-US" dirty="0"/>
              <a:t>1 November - 1 </a:t>
            </a:r>
            <a:r>
              <a:rPr lang="en-US" dirty="0" smtClean="0"/>
              <a:t>April:  daily </a:t>
            </a:r>
            <a:r>
              <a:rPr lang="en-US" dirty="0"/>
              <a:t>from 09:00 to 19:00</a:t>
            </a:r>
          </a:p>
          <a:p>
            <a:r>
              <a:rPr lang="en-US" dirty="0"/>
              <a:t>Saturdays from 09:00 to 22:00</a:t>
            </a:r>
          </a:p>
          <a:p>
            <a:endParaRPr lang="en-US" dirty="0"/>
          </a:p>
          <a:p>
            <a:endParaRPr lang="en-US" dirty="0"/>
          </a:p>
        </p:txBody>
      </p:sp>
    </p:spTree>
    <p:extLst>
      <p:ext uri="{BB962C8B-B14F-4D97-AF65-F5344CB8AC3E}">
        <p14:creationId xmlns:p14="http://schemas.microsoft.com/office/powerpoint/2010/main" val="1372302546"/>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TotalTime>
  <Words>645</Words>
  <Application>Microsoft Office PowerPoint</Application>
  <PresentationFormat>Widescreen</PresentationFormat>
  <Paragraphs>26</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Century Gothic</vt:lpstr>
      <vt:lpstr>Wingdings 3</vt:lpstr>
      <vt:lpstr>Filo</vt:lpstr>
      <vt:lpstr>Anna Frank </vt:lpstr>
      <vt:lpstr>Annes first years</vt:lpstr>
      <vt:lpstr>Anne keeps a diary</vt:lpstr>
      <vt:lpstr>Anne is deported to Auschwitz and dies from exhaustion in Bergen-Belsen</vt:lpstr>
      <vt:lpstr>Anna Frank House and Museum</vt:lpstr>
      <vt:lpstr>Tickets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Frank</dc:title>
  <dc:creator>Alunno</dc:creator>
  <cp:lastModifiedBy>Alunno</cp:lastModifiedBy>
  <cp:revision>3</cp:revision>
  <dcterms:created xsi:type="dcterms:W3CDTF">2019-06-04T12:36:37Z</dcterms:created>
  <dcterms:modified xsi:type="dcterms:W3CDTF">2019-06-04T12:58:54Z</dcterms:modified>
</cp:coreProperties>
</file>